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  <p:sldId id="371" r:id="rId55"/>
    <p:sldId id="373" r:id="rId56"/>
    <p:sldId id="372" r:id="rId57"/>
    <p:sldId id="374" r:id="rId58"/>
    <p:sldId id="375" r:id="rId59"/>
    <p:sldId id="376" r:id="rId60"/>
    <p:sldId id="386" r:id="rId61"/>
    <p:sldId id="388" r:id="rId62"/>
    <p:sldId id="377" r:id="rId63"/>
    <p:sldId id="389" r:id="rId64"/>
    <p:sldId id="378" r:id="rId65"/>
    <p:sldId id="379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9" r:id="rId75"/>
    <p:sldId id="398" r:id="rId76"/>
    <p:sldId id="400" r:id="rId77"/>
    <p:sldId id="401" r:id="rId78"/>
    <p:sldId id="40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62"/>
    <a:srgbClr val="4A91C3"/>
    <a:srgbClr val="FFAD63"/>
    <a:srgbClr val="66C3A4"/>
    <a:srgbClr val="8DA0CC"/>
    <a:srgbClr val="FFC7B2"/>
    <a:srgbClr val="E78AC3"/>
    <a:srgbClr val="D2D2D9"/>
    <a:srgbClr val="C2DDDB"/>
    <a:srgbClr val="B5E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5652"/>
  </p:normalViewPr>
  <p:slideViewPr>
    <p:cSldViewPr snapToObjects="1">
      <p:cViewPr>
        <p:scale>
          <a:sx n="57" d="100"/>
          <a:sy n="57" d="100"/>
        </p:scale>
        <p:origin x="1488" y="1136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7/23/21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7/23/21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1.emf"/><Relationship Id="rId4" Type="http://schemas.openxmlformats.org/officeDocument/2006/relationships/image" Target="../media/image2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4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image" Target="../media/image257.emf"/><Relationship Id="rId4" Type="http://schemas.openxmlformats.org/officeDocument/2006/relationships/image" Target="../media/image25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emf"/><Relationship Id="rId5" Type="http://schemas.openxmlformats.org/officeDocument/2006/relationships/image" Target="../media/image260.emf"/><Relationship Id="rId4" Type="http://schemas.openxmlformats.org/officeDocument/2006/relationships/image" Target="../media/image2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svg"/><Relationship Id="rId5" Type="http://schemas.openxmlformats.org/officeDocument/2006/relationships/image" Target="../media/image271.png"/><Relationship Id="rId4" Type="http://schemas.openxmlformats.org/officeDocument/2006/relationships/image" Target="../media/image27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emf"/><Relationship Id="rId3" Type="http://schemas.openxmlformats.org/officeDocument/2006/relationships/image" Target="../media/image276.svg"/><Relationship Id="rId7" Type="http://schemas.openxmlformats.org/officeDocument/2006/relationships/image" Target="../media/image280.svg"/><Relationship Id="rId12" Type="http://schemas.openxmlformats.org/officeDocument/2006/relationships/image" Target="../media/image285.emf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emf"/><Relationship Id="rId5" Type="http://schemas.openxmlformats.org/officeDocument/2006/relationships/image" Target="../media/image278.svg"/><Relationship Id="rId10" Type="http://schemas.openxmlformats.org/officeDocument/2006/relationships/image" Target="../media/image283.emf"/><Relationship Id="rId4" Type="http://schemas.openxmlformats.org/officeDocument/2006/relationships/image" Target="../media/image277.png"/><Relationship Id="rId9" Type="http://schemas.openxmlformats.org/officeDocument/2006/relationships/image" Target="../media/image282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emf"/><Relationship Id="rId2" Type="http://schemas.openxmlformats.org/officeDocument/2006/relationships/image" Target="../media/image2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.emf"/><Relationship Id="rId4" Type="http://schemas.openxmlformats.org/officeDocument/2006/relationships/image" Target="../media/image29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13" Type="http://schemas.openxmlformats.org/officeDocument/2006/relationships/image" Target="../media/image314.emf"/><Relationship Id="rId18" Type="http://schemas.openxmlformats.org/officeDocument/2006/relationships/image" Target="../media/image104.svg"/><Relationship Id="rId3" Type="http://schemas.openxmlformats.org/officeDocument/2006/relationships/image" Target="../media/image304.emf"/><Relationship Id="rId7" Type="http://schemas.openxmlformats.org/officeDocument/2006/relationships/image" Target="../media/image308.emf"/><Relationship Id="rId12" Type="http://schemas.openxmlformats.org/officeDocument/2006/relationships/image" Target="../media/image313.emf"/><Relationship Id="rId17" Type="http://schemas.openxmlformats.org/officeDocument/2006/relationships/image" Target="../media/image103.png"/><Relationship Id="rId2" Type="http://schemas.openxmlformats.org/officeDocument/2006/relationships/image" Target="../media/image303.emf"/><Relationship Id="rId16" Type="http://schemas.openxmlformats.org/officeDocument/2006/relationships/image" Target="../media/image3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emf"/><Relationship Id="rId11" Type="http://schemas.openxmlformats.org/officeDocument/2006/relationships/image" Target="../media/image312.emf"/><Relationship Id="rId5" Type="http://schemas.openxmlformats.org/officeDocument/2006/relationships/image" Target="../media/image306.emf"/><Relationship Id="rId15" Type="http://schemas.openxmlformats.org/officeDocument/2006/relationships/image" Target="../media/image316.emf"/><Relationship Id="rId10" Type="http://schemas.openxmlformats.org/officeDocument/2006/relationships/image" Target="../media/image311.emf"/><Relationship Id="rId19" Type="http://schemas.openxmlformats.org/officeDocument/2006/relationships/image" Target="../media/image318.emf"/><Relationship Id="rId4" Type="http://schemas.openxmlformats.org/officeDocument/2006/relationships/image" Target="../media/image305.emf"/><Relationship Id="rId9" Type="http://schemas.openxmlformats.org/officeDocument/2006/relationships/image" Target="../media/image310.emf"/><Relationship Id="rId14" Type="http://schemas.openxmlformats.org/officeDocument/2006/relationships/image" Target="../media/image315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2" Type="http://schemas.openxmlformats.org/officeDocument/2006/relationships/image" Target="../media/image3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emf"/><Relationship Id="rId5" Type="http://schemas.openxmlformats.org/officeDocument/2006/relationships/image" Target="../media/image322.emf"/><Relationship Id="rId4" Type="http://schemas.openxmlformats.org/officeDocument/2006/relationships/image" Target="../media/image321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image" Target="../media/image3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emf"/><Relationship Id="rId4" Type="http://schemas.openxmlformats.org/officeDocument/2006/relationships/image" Target="../media/image32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64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35C4-57D8-7F48-BEDC-A742E797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6" y="2780928"/>
            <a:ext cx="93726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14AB7-24D2-BE48-874B-0E8624B272B0}"/>
              </a:ext>
            </a:extLst>
          </p:cNvPr>
          <p:cNvSpPr txBox="1"/>
          <p:nvPr/>
        </p:nvSpPr>
        <p:spPr>
          <a:xfrm>
            <a:off x="647020" y="49485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481AF-7BA2-034F-9AA8-1598F7F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54" y="4869408"/>
            <a:ext cx="1689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FD2E1-88CA-604A-B7BE-06017714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4577308"/>
            <a:ext cx="27813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0C4CD-FCEC-0343-8906-DAE89DF02037}"/>
              </a:ext>
            </a:extLst>
          </p:cNvPr>
          <p:cNvSpPr txBox="1"/>
          <p:nvPr/>
        </p:nvSpPr>
        <p:spPr>
          <a:xfrm>
            <a:off x="2587154" y="573325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3267-F5DC-624F-B93F-AF408B675F1E}"/>
              </a:ext>
            </a:extLst>
          </p:cNvPr>
          <p:cNvSpPr txBox="1"/>
          <p:nvPr/>
        </p:nvSpPr>
        <p:spPr>
          <a:xfrm>
            <a:off x="7968208" y="5741032"/>
            <a:ext cx="15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rat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6845-D263-514D-9C41-7AAB8C61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8" y="1296144"/>
            <a:ext cx="4932628" cy="527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B7C20-267A-8345-8441-EA0E7E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0" y="1297010"/>
            <a:ext cx="5097084" cy="53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205034" y="495764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D2BE277-6A99-0746-B9F7-56A18B79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311263"/>
            <a:ext cx="3960440" cy="6299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8B924D4-333A-7340-8451-1B3EE12D1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3940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custGeom>
            <a:avLst/>
            <a:gdLst>
              <a:gd name="connsiteX0" fmla="*/ 0 w 273683"/>
              <a:gd name="connsiteY0" fmla="*/ 0 h 1340482"/>
              <a:gd name="connsiteX1" fmla="*/ 273683 w 273683"/>
              <a:gd name="connsiteY1" fmla="*/ 0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  <a:gd name="connsiteX0" fmla="*/ 0 w 273683"/>
              <a:gd name="connsiteY0" fmla="*/ 0 h 1340482"/>
              <a:gd name="connsiteX1" fmla="*/ 273683 w 273683"/>
              <a:gd name="connsiteY1" fmla="*/ 200416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3" h="1340482">
                <a:moveTo>
                  <a:pt x="0" y="0"/>
                </a:moveTo>
                <a:lnTo>
                  <a:pt x="273683" y="200416"/>
                </a:lnTo>
                <a:lnTo>
                  <a:pt x="273683" y="1340482"/>
                </a:lnTo>
                <a:lnTo>
                  <a:pt x="0" y="1340482"/>
                </a:lnTo>
                <a:lnTo>
                  <a:pt x="0" y="0"/>
                </a:lnTo>
                <a:close/>
              </a:path>
            </a:pathLst>
          </a:cu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184232" y="4941168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AE681-155A-C747-98C7-943E073F30F5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8AEA1E-C0BE-844A-AF74-9517B8C6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79A644-44B5-E243-AAB7-578412DB48F4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D5BACF-5A44-0F46-BB52-6A6A8BD6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AB57B8C-4F14-6143-9107-E099F8DC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F82703-A4E1-4F45-AA2B-D379E864855B}"/>
              </a:ext>
            </a:extLst>
          </p:cNvPr>
          <p:cNvSpPr txBox="1"/>
          <p:nvPr/>
        </p:nvSpPr>
        <p:spPr>
          <a:xfrm>
            <a:off x="8031367" y="5589240"/>
            <a:ext cx="144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f(</a:t>
            </a:r>
            <a:r>
              <a:rPr lang="en-GB" sz="14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t+dt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A21F5EC-FA99-EB47-B7D1-BB7141A6C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86" y="5771014"/>
            <a:ext cx="98045" cy="9804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C796B2-BF72-FB4F-B16E-77EC01ECB245}"/>
              </a:ext>
            </a:extLst>
          </p:cNvPr>
          <p:cNvCxnSpPr>
            <a:cxnSpLocks/>
          </p:cNvCxnSpPr>
          <p:nvPr/>
        </p:nvCxnSpPr>
        <p:spPr>
          <a:xfrm>
            <a:off x="8050599" y="5285678"/>
            <a:ext cx="0" cy="1051045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E6FA6-0B1C-DD42-B959-4DD6286B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4341205"/>
            <a:ext cx="4641097" cy="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6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laceAnimation_1424.mp4" descr="placeAnimation_1424.mp4">
            <a:hlinkClick r:id="" action="ppaction://media"/>
            <a:extLst>
              <a:ext uri="{FF2B5EF4-FFF2-40B4-BE49-F238E27FC236}">
                <a16:creationId xmlns:a16="http://schemas.microsoft.com/office/drawing/2014/main" id="{624B09D6-C16B-8C4C-B52C-2CFCF33EAA5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02" r="33272"/>
          <a:stretch/>
        </p:blipFill>
        <p:spPr>
          <a:xfrm>
            <a:off x="2135560" y="5323160"/>
            <a:ext cx="8712968" cy="1346200"/>
          </a:xfrm>
        </p:spPr>
      </p:pic>
      <p:pic>
        <p:nvPicPr>
          <p:cNvPr id="5" name="MAnimation_1424_1.mp4" descr="MAnimation_1424_1.mp4">
            <a:hlinkClick r:id="" action="ppaction://media"/>
            <a:extLst>
              <a:ext uri="{FF2B5EF4-FFF2-40B4-BE49-F238E27FC236}">
                <a16:creationId xmlns:a16="http://schemas.microsoft.com/office/drawing/2014/main" id="{B88801EA-0C8D-E44A-AED1-E6228FD6D6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079" t="9376" r="13484" b="9509"/>
          <a:stretch/>
        </p:blipFill>
        <p:spPr>
          <a:xfrm>
            <a:off x="4079776" y="1090682"/>
            <a:ext cx="4032448" cy="40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it’s hard to train on scattered place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AB8E1A-5692-184C-9EC1-73C1FAD537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92144" y="2483074"/>
            <a:ext cx="3664793" cy="3664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0C697-A6C8-E444-A839-E25167DD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4" r="35124"/>
          <a:stretch/>
        </p:blipFill>
        <p:spPr>
          <a:xfrm>
            <a:off x="6312023" y="1743631"/>
            <a:ext cx="5184577" cy="86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265A4-4826-2F46-9FA8-FD801E0D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4" r="35041"/>
          <a:stretch/>
        </p:blipFill>
        <p:spPr>
          <a:xfrm>
            <a:off x="407368" y="1775423"/>
            <a:ext cx="4896544" cy="817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2BBA4-8ACB-BA4F-807E-F439941A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7" y="2348880"/>
            <a:ext cx="3664793" cy="36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T-Maze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8E56-676D-794D-A994-4E8FA58F1C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90750" y="1589276"/>
            <a:ext cx="2696537" cy="4875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3370-D742-4C46-865F-319134A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28800"/>
            <a:ext cx="2849722" cy="487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27541-48DD-334A-9B13-67797363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2124408"/>
            <a:ext cx="4608512" cy="360798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8CB84EBD-F6C2-714D-9226-3D971461892A}"/>
              </a:ext>
            </a:extLst>
          </p:cNvPr>
          <p:cNvSpPr/>
          <p:nvPr/>
        </p:nvSpPr>
        <p:spPr>
          <a:xfrm>
            <a:off x="3719736" y="2132856"/>
            <a:ext cx="216024" cy="1160576"/>
          </a:xfrm>
          <a:prstGeom prst="leftBrace">
            <a:avLst/>
          </a:prstGeom>
          <a:ln w="25400">
            <a:solidFill>
              <a:srgbClr val="66C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AE5E616-DED0-144A-9ADA-6678BA3D416A}"/>
              </a:ext>
            </a:extLst>
          </p:cNvPr>
          <p:cNvSpPr/>
          <p:nvPr/>
        </p:nvSpPr>
        <p:spPr>
          <a:xfrm>
            <a:off x="3719736" y="3348110"/>
            <a:ext cx="216024" cy="1160576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E853DE4-072B-C24B-AC96-7A7DB3127AD3}"/>
              </a:ext>
            </a:extLst>
          </p:cNvPr>
          <p:cNvSpPr/>
          <p:nvPr/>
        </p:nvSpPr>
        <p:spPr>
          <a:xfrm>
            <a:off x="3719736" y="4549026"/>
            <a:ext cx="216024" cy="1160576"/>
          </a:xfrm>
          <a:prstGeom prst="leftBrac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back of the envelope calculations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0D292D-CBD1-304C-A764-6E14E51C32AB}"/>
              </a:ext>
            </a:extLst>
          </p:cNvPr>
          <p:cNvGrpSpPr/>
          <p:nvPr/>
        </p:nvGrpSpPr>
        <p:grpSpPr>
          <a:xfrm>
            <a:off x="335360" y="1124744"/>
            <a:ext cx="3657600" cy="3657600"/>
            <a:chOff x="4727848" y="1676400"/>
            <a:chExt cx="3657600" cy="365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F93658-9574-5140-9BC4-E1CB58B71D3B}"/>
                </a:ext>
              </a:extLst>
            </p:cNvPr>
            <p:cNvGrpSpPr/>
            <p:nvPr/>
          </p:nvGrpSpPr>
          <p:grpSpPr>
            <a:xfrm>
              <a:off x="4727848" y="1676400"/>
              <a:ext cx="3657600" cy="3657600"/>
              <a:chOff x="479376" y="1844824"/>
              <a:chExt cx="3657600" cy="3657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95B55-3627-0243-A2D7-DE773ED05619}"/>
                  </a:ext>
                </a:extLst>
              </p:cNvPr>
              <p:cNvGrpSpPr/>
              <p:nvPr/>
            </p:nvGrpSpPr>
            <p:grpSpPr>
              <a:xfrm>
                <a:off x="479376" y="1844824"/>
                <a:ext cx="3657600" cy="3657600"/>
                <a:chOff x="4276206" y="1600200"/>
                <a:chExt cx="3657600" cy="36576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C742C14A-4CF1-3C43-B2AA-93816D6D9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76206" y="16002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0E6715D-6C22-D448-B655-869C3A7253AD}"/>
                    </a:ext>
                  </a:extLst>
                </p:cNvPr>
                <p:cNvSpPr/>
                <p:nvPr/>
              </p:nvSpPr>
              <p:spPr>
                <a:xfrm>
                  <a:off x="4889244" y="3249404"/>
                  <a:ext cx="1080000" cy="1080000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78BCAA9-AFC7-064E-9AA7-80B861C43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3720" y="3263887"/>
                  <a:ext cx="1080000" cy="1080000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1919E7-F5D2-4847-AAC4-19CA04EA74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23491" y="3278369"/>
                  <a:ext cx="1080000" cy="1080000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AF4AFEA-0028-EB41-AF15-16876C066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57997" y="3278369"/>
                  <a:ext cx="1080000" cy="1080000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061C144-5758-D44F-BB08-DD4216F8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795274" y="3815041"/>
                <a:ext cx="399894" cy="39989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63CEBD7-EB0C-E44A-A23B-62631CC4D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2947036" y="3829701"/>
                <a:ext cx="399894" cy="399894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AC2896-3AF8-3A49-A564-FB1E0FE944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846565"/>
              <a:ext cx="1803687" cy="146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41185B-E898-7941-867F-A9595584AC55}"/>
              </a:ext>
            </a:extLst>
          </p:cNvPr>
          <p:cNvSpPr txBox="1"/>
          <p:nvPr/>
        </p:nvSpPr>
        <p:spPr>
          <a:xfrm>
            <a:off x="3915723" y="1483355"/>
            <a:ext cx="6749284" cy="286232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sweeps forward one place cell distance,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each cycle lasting T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binding occurs for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of this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Distance into the future a cell can be bound: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“Time” into the future a rat can forecast: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9D17C-9D9E-2A4F-9105-079C7549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72" y="2779969"/>
            <a:ext cx="2649430" cy="577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96596-8525-2345-A856-4141B0957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577" y="3895108"/>
            <a:ext cx="3198206" cy="68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62763-F425-8A42-BA2D-4FEC11DEF160}"/>
              </a:ext>
            </a:extLst>
          </p:cNvPr>
          <p:cNvSpPr txBox="1"/>
          <p:nvPr/>
        </p:nvSpPr>
        <p:spPr>
          <a:xfrm>
            <a:off x="4151784" y="5108991"/>
            <a:ext cx="3528392" cy="1200329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rgbClr val="66C3A4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should be: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Roughly constant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O(few seconds) at least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81CED77-796C-0547-9101-16BF5C0E654C}"/>
              </a:ext>
            </a:extLst>
          </p:cNvPr>
          <p:cNvSpPr/>
          <p:nvPr/>
        </p:nvSpPr>
        <p:spPr>
          <a:xfrm>
            <a:off x="8199042" y="3789040"/>
            <a:ext cx="3657598" cy="928396"/>
          </a:xfrm>
          <a:prstGeom prst="round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0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may be ~ constant though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7B146-E8FF-DE4A-83A4-673F82C99799}"/>
              </a:ext>
            </a:extLst>
          </p:cNvPr>
          <p:cNvGrpSpPr/>
          <p:nvPr/>
        </p:nvGrpSpPr>
        <p:grpSpPr>
          <a:xfrm>
            <a:off x="266527" y="1272646"/>
            <a:ext cx="5541441" cy="5324706"/>
            <a:chOff x="-24680" y="1272646"/>
            <a:chExt cx="5541441" cy="53247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5F7B97-5DC5-A241-9750-D9AA0593B7C1}"/>
                </a:ext>
              </a:extLst>
            </p:cNvPr>
            <p:cNvSpPr/>
            <p:nvPr/>
          </p:nvSpPr>
          <p:spPr>
            <a:xfrm>
              <a:off x="-24680" y="1272646"/>
              <a:ext cx="5541441" cy="5324706"/>
            </a:xfrm>
            <a:prstGeom prst="roundRect">
              <a:avLst/>
            </a:prstGeom>
            <a:solidFill>
              <a:schemeClr val="bg1">
                <a:lumMod val="20000"/>
                <a:lumOff val="80000"/>
                <a:alpha val="63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472594-FF1A-EE44-B6C8-2723919951F7}"/>
                </a:ext>
              </a:extLst>
            </p:cNvPr>
            <p:cNvGrpSpPr/>
            <p:nvPr/>
          </p:nvGrpSpPr>
          <p:grpSpPr>
            <a:xfrm>
              <a:off x="188169" y="1988840"/>
              <a:ext cx="3657598" cy="928396"/>
              <a:chOff x="8051851" y="3789040"/>
              <a:chExt cx="3657598" cy="92839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196596-8525-2345-A856-4141B095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7875" y="3895108"/>
                <a:ext cx="3198206" cy="68602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1CED77-796C-0547-9101-16BF5C0E654C}"/>
                  </a:ext>
                </a:extLst>
              </p:cNvPr>
              <p:cNvSpPr/>
              <p:nvPr/>
            </p:nvSpPr>
            <p:spPr>
              <a:xfrm>
                <a:off x="8051851" y="3789040"/>
                <a:ext cx="3657598" cy="928396"/>
              </a:xfrm>
              <a:prstGeom prst="roundRect">
                <a:avLst/>
              </a:prstGeom>
              <a:noFill/>
              <a:ln w="25400">
                <a:solidFill>
                  <a:srgbClr val="66C3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D22B7-0410-E542-8CA4-BC69C510A5F4}"/>
                </a:ext>
              </a:extLst>
            </p:cNvPr>
            <p:cNvSpPr txBox="1"/>
            <p:nvPr/>
          </p:nvSpPr>
          <p:spPr>
            <a:xfrm>
              <a:off x="1557244" y="305966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8Hz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05C62-0F9B-D14B-ACC5-03453480893F}"/>
                </a:ext>
              </a:extLst>
            </p:cNvPr>
            <p:cNvSpPr txBox="1"/>
            <p:nvPr/>
          </p:nvSpPr>
          <p:spPr>
            <a:xfrm>
              <a:off x="1539064" y="148787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20ms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C9DB9-DC03-7441-80ED-2491BF3525D0}"/>
                </a:ext>
              </a:extLst>
            </p:cNvPr>
            <p:cNvSpPr txBox="1"/>
            <p:nvPr/>
          </p:nvSpPr>
          <p:spPr>
            <a:xfrm>
              <a:off x="3373714" y="14042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54F3A1-EE94-9F41-9A0C-3BB706AF4383}"/>
                </a:ext>
              </a:extLst>
            </p:cNvPr>
            <p:cNvSpPr txBox="1"/>
            <p:nvPr/>
          </p:nvSpPr>
          <p:spPr>
            <a:xfrm>
              <a:off x="3483471" y="313246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0.1m/s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B663C-D085-DB40-B8A2-46468949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93" y="2212044"/>
              <a:ext cx="1289296" cy="3528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CFDE7E-F1CA-6145-BD0B-555FC85EFAB5}"/>
                </a:ext>
              </a:extLst>
            </p:cNvPr>
            <p:cNvSpPr txBox="1"/>
            <p:nvPr/>
          </p:nvSpPr>
          <p:spPr>
            <a:xfrm>
              <a:off x="407369" y="3861048"/>
              <a:ext cx="482453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Some solutions: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Very large place cells do exist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STDP learning restricted to rare ‘long range sweeps’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Maybe 1-2s SR is enough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005496-7F95-D747-BE4D-49E8DCE8F903}"/>
              </a:ext>
            </a:extLst>
          </p:cNvPr>
          <p:cNvSpPr/>
          <p:nvPr/>
        </p:nvSpPr>
        <p:spPr>
          <a:xfrm>
            <a:off x="6197724" y="1272646"/>
            <a:ext cx="5541441" cy="5324706"/>
          </a:xfrm>
          <a:prstGeom prst="roundRect">
            <a:avLst/>
          </a:prstGeom>
          <a:solidFill>
            <a:schemeClr val="bg1">
              <a:lumMod val="20000"/>
              <a:lumOff val="8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7ED3D8-5360-514F-AD16-7DD2A335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92" y="1772816"/>
            <a:ext cx="1689100" cy="43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B621-C407-544D-9C51-BC26E7AB4C6F}"/>
              </a:ext>
            </a:extLst>
          </p:cNvPr>
          <p:cNvSpPr txBox="1"/>
          <p:nvPr/>
        </p:nvSpPr>
        <p:spPr>
          <a:xfrm>
            <a:off x="8559384" y="2276872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﻿Whishaw and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Vanderwolf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8AD05-33D3-5540-A4A1-7593A71D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4" y="5322687"/>
            <a:ext cx="19939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C2A79-8D1C-2848-B0B9-6ECCC6A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292" y="3164190"/>
            <a:ext cx="18034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4296BC-4720-8E4A-9018-71E0F8D7A1BA}"/>
              </a:ext>
            </a:extLst>
          </p:cNvPr>
          <p:cNvSpPr txBox="1"/>
          <p:nvPr/>
        </p:nvSpPr>
        <p:spPr>
          <a:xfrm>
            <a:off x="7536160" y="5877272"/>
            <a:ext cx="378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﻿Maurer et al., 2012 </a:t>
            </a:r>
          </a:p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(similar but not strictly what they found)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F9828-5AD8-D241-B1DB-49BB75503D18}"/>
              </a:ext>
            </a:extLst>
          </p:cNvPr>
          <p:cNvSpPr txBox="1"/>
          <p:nvPr/>
        </p:nvSpPr>
        <p:spPr>
          <a:xfrm>
            <a:off x="8559384" y="4252446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9A9D3-F7A3-7D4C-98CF-230ABDE2BC49}"/>
              </a:ext>
            </a:extLst>
          </p:cNvPr>
          <p:cNvSpPr txBox="1"/>
          <p:nvPr/>
        </p:nvSpPr>
        <p:spPr>
          <a:xfrm>
            <a:off x="8349261" y="5579948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</p:spTree>
    <p:extLst>
      <p:ext uri="{BB962C8B-B14F-4D97-AF65-F5344CB8AC3E}">
        <p14:creationId xmlns:p14="http://schemas.microsoft.com/office/powerpoint/2010/main" val="880791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761778"/>
            <a:ext cx="8868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“Approximate SR” is probably a useful thing to learn (</a:t>
            </a: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2018). 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Model based RL “searches” to a certain depth then uses approximate SR for heuristic to plug the gap 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</a:t>
            </a: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Approx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SR-based value function provides starting point for more thorough model-based methods.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605B98-FE0F-074F-8459-2341530B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4521824"/>
            <a:ext cx="5005338" cy="23361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7DF5869-0791-2045-A851-0AD7666483F1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Utility of ‘approximation’ to SR</a:t>
            </a:r>
          </a:p>
        </p:txBody>
      </p:sp>
    </p:spTree>
    <p:extLst>
      <p:ext uri="{BB962C8B-B14F-4D97-AF65-F5344CB8AC3E}">
        <p14:creationId xmlns:p14="http://schemas.microsoft.com/office/powerpoint/2010/main" val="1058389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617762"/>
            <a:ext cx="8400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rule on two-compartment neurons learns to ‘predict’ future firing of neuron over time scale of seconds (vs STDP timescale of 10s of  milliseconds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form of output is almost identical to our analytic form for 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paper does not make reference to this (it was 2016)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</a:t>
            </a:r>
            <a:r>
              <a:rPr lang="en-GB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does point this 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could use this to try explain timescale mismatch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Alternative STDP learning rule not requiring theta sweeps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90382A-1F08-4C4B-830A-B210E752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068B8E-3635-5349-A5E3-63D15AAD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4" y="5186643"/>
            <a:ext cx="4054824" cy="1351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A3797B-1B5F-2046-B19C-6AFF45F23D6C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Prospective coding of spiking neurons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FF7EF-6B39-3542-BB2F-F3E60C2C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88" y="808881"/>
            <a:ext cx="3234948" cy="524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CF3AE-FB4B-E64D-9FFA-6ABDD1A4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8" y="5856724"/>
            <a:ext cx="3190986" cy="58806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4446983-5396-7446-997B-1A362E6C6A88}"/>
              </a:ext>
            </a:extLst>
          </p:cNvPr>
          <p:cNvGrpSpPr/>
          <p:nvPr/>
        </p:nvGrpSpPr>
        <p:grpSpPr>
          <a:xfrm>
            <a:off x="-9487" y="5186643"/>
            <a:ext cx="5256106" cy="1410709"/>
            <a:chOff x="-9487" y="5034082"/>
            <a:chExt cx="4233279" cy="11361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8262F8-A824-3445-BFF1-AFAC91EEE7DE}"/>
                </a:ext>
              </a:extLst>
            </p:cNvPr>
            <p:cNvGrpSpPr/>
            <p:nvPr/>
          </p:nvGrpSpPr>
          <p:grpSpPr>
            <a:xfrm>
              <a:off x="-9487" y="5034082"/>
              <a:ext cx="4212873" cy="581029"/>
              <a:chOff x="-24680" y="5034082"/>
              <a:chExt cx="4212873" cy="5810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46826F0-ECEC-8246-8D1E-A59B8A76B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1828" y="5034082"/>
                <a:ext cx="2726365" cy="5810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2EE08E-E2FB-7747-8358-097728404F87}"/>
                  </a:ext>
                </a:extLst>
              </p:cNvPr>
              <p:cNvSpPr txBox="1"/>
              <p:nvPr/>
            </p:nvSpPr>
            <p:spPr>
              <a:xfrm>
                <a:off x="-24680" y="5242344"/>
                <a:ext cx="16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DENDRITIC OUTPUT: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3B2D1C-BC22-E34E-9C65-8A21408EECA7}"/>
                </a:ext>
              </a:extLst>
            </p:cNvPr>
            <p:cNvGrpSpPr/>
            <p:nvPr/>
          </p:nvGrpSpPr>
          <p:grpSpPr>
            <a:xfrm>
              <a:off x="184547" y="5589240"/>
              <a:ext cx="4039245" cy="581030"/>
              <a:chOff x="169354" y="5800298"/>
              <a:chExt cx="4039245" cy="58103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8881C7B-7F7F-274B-9B77-CB8125F00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496" y="5800298"/>
                <a:ext cx="2649103" cy="58103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D6813-C93F-9441-AE57-36455ED4342C}"/>
                  </a:ext>
                </a:extLst>
              </p:cNvPr>
              <p:cNvSpPr txBox="1"/>
              <p:nvPr/>
            </p:nvSpPr>
            <p:spPr>
              <a:xfrm>
                <a:off x="169354" y="5895230"/>
                <a:ext cx="1435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LEARNING RULE: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8911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Testing dorsal-ventral hypothesis SR scales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BFC48B-85F8-8840-BE9F-A8066290DA5A}"/>
              </a:ext>
            </a:extLst>
          </p:cNvPr>
          <p:cNvGrpSpPr/>
          <p:nvPr/>
        </p:nvGrpSpPr>
        <p:grpSpPr>
          <a:xfrm>
            <a:off x="-6721424" y="4098397"/>
            <a:ext cx="19878490" cy="2352850"/>
            <a:chOff x="-1680864" y="3610963"/>
            <a:chExt cx="19878490" cy="235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A3BD19-CC81-B646-B048-97D49E16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80864" y="4974490"/>
              <a:ext cx="19878490" cy="9893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53489-AB8B-0040-9C49-DC0834F9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1680864" y="4292727"/>
              <a:ext cx="19878490" cy="9893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1411D-B3A2-9549-83C2-A3423BBB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1680854" y="3610963"/>
              <a:ext cx="19878469" cy="98932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AAFA54-A434-5347-8059-41A58E0AC5F6}"/>
              </a:ext>
            </a:extLst>
          </p:cNvPr>
          <p:cNvGrpSpPr/>
          <p:nvPr/>
        </p:nvGrpSpPr>
        <p:grpSpPr>
          <a:xfrm>
            <a:off x="485843" y="1366905"/>
            <a:ext cx="6258229" cy="2731492"/>
            <a:chOff x="-162229" y="1366905"/>
            <a:chExt cx="6258229" cy="273149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8D6391A-6707-0343-ADAD-ACC5408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62229" y="1366905"/>
              <a:ext cx="6258229" cy="2731492"/>
            </a:xfrm>
            <a:prstGeom prst="rect">
              <a:avLst/>
            </a:prstGeom>
          </p:spPr>
        </p:pic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7071515-9D7B-994D-A812-FFA9157F5EBD}"/>
                </a:ext>
              </a:extLst>
            </p:cNvPr>
            <p:cNvSpPr/>
            <p:nvPr/>
          </p:nvSpPr>
          <p:spPr>
            <a:xfrm>
              <a:off x="3071664" y="2330746"/>
              <a:ext cx="1008112" cy="994703"/>
            </a:xfrm>
            <a:custGeom>
              <a:avLst/>
              <a:gdLst>
                <a:gd name="connsiteX0" fmla="*/ 0 w 843513"/>
                <a:gd name="connsiteY0" fmla="*/ 20568 h 970594"/>
                <a:gd name="connsiteX1" fmla="*/ 356260 w 843513"/>
                <a:gd name="connsiteY1" fmla="*/ 20568 h 970594"/>
                <a:gd name="connsiteX2" fmla="*/ 700644 w 843513"/>
                <a:gd name="connsiteY2" fmla="*/ 234324 h 970594"/>
                <a:gd name="connsiteX3" fmla="*/ 843148 w 843513"/>
                <a:gd name="connsiteY3" fmla="*/ 638085 h 970594"/>
                <a:gd name="connsiteX4" fmla="*/ 665018 w 843513"/>
                <a:gd name="connsiteY4" fmla="*/ 970594 h 9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513" h="970594">
                  <a:moveTo>
                    <a:pt x="0" y="20568"/>
                  </a:moveTo>
                  <a:cubicBezTo>
                    <a:pt x="119743" y="2755"/>
                    <a:pt x="239486" y="-15058"/>
                    <a:pt x="356260" y="20568"/>
                  </a:cubicBezTo>
                  <a:cubicBezTo>
                    <a:pt x="473034" y="56194"/>
                    <a:pt x="619496" y="131405"/>
                    <a:pt x="700644" y="234324"/>
                  </a:cubicBezTo>
                  <a:cubicBezTo>
                    <a:pt x="781792" y="337243"/>
                    <a:pt x="849086" y="515373"/>
                    <a:pt x="843148" y="638085"/>
                  </a:cubicBezTo>
                  <a:cubicBezTo>
                    <a:pt x="837210" y="760797"/>
                    <a:pt x="751114" y="865695"/>
                    <a:pt x="665018" y="970594"/>
                  </a:cubicBezTo>
                </a:path>
              </a:pathLst>
            </a:custGeom>
            <a:noFill/>
            <a:ln w="50800">
              <a:solidFill>
                <a:srgbClr val="FD8D6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498F2-B8DF-CF4B-87D8-8329D0142BCD}"/>
                </a:ext>
              </a:extLst>
            </p:cNvPr>
            <p:cNvSpPr txBox="1"/>
            <p:nvPr/>
          </p:nvSpPr>
          <p:spPr>
            <a:xfrm>
              <a:off x="1919536" y="2316189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B9F431-AA2C-584C-9E4D-7E6E6F17C390}"/>
                </a:ext>
              </a:extLst>
            </p:cNvPr>
            <p:cNvSpPr txBox="1"/>
            <p:nvPr/>
          </p:nvSpPr>
          <p:spPr>
            <a:xfrm>
              <a:off x="3431704" y="3419708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F4C6C9-F17D-0E40-95A8-CDD97C70E469}"/>
              </a:ext>
            </a:extLst>
          </p:cNvPr>
          <p:cNvGrpSpPr/>
          <p:nvPr/>
        </p:nvGrpSpPr>
        <p:grpSpPr>
          <a:xfrm>
            <a:off x="6240016" y="4074651"/>
            <a:ext cx="823139" cy="2359115"/>
            <a:chOff x="6417579" y="4074651"/>
            <a:chExt cx="823139" cy="23591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483B64-0A62-7148-A456-37FA17BA1780}"/>
                </a:ext>
              </a:extLst>
            </p:cNvPr>
            <p:cNvCxnSpPr/>
            <p:nvPr/>
          </p:nvCxnSpPr>
          <p:spPr>
            <a:xfrm>
              <a:off x="6816080" y="4437112"/>
              <a:ext cx="0" cy="1714088"/>
            </a:xfrm>
            <a:prstGeom prst="line">
              <a:avLst/>
            </a:prstGeom>
            <a:ln w="50800">
              <a:solidFill>
                <a:srgbClr val="FD8D6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A3615-C79D-5545-91D1-B4B34B64564B}"/>
                </a:ext>
              </a:extLst>
            </p:cNvPr>
            <p:cNvSpPr txBox="1"/>
            <p:nvPr/>
          </p:nvSpPr>
          <p:spPr>
            <a:xfrm>
              <a:off x="6417579" y="407465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2AF7FC-AD04-4046-8EFC-CC2AD27FCA84}"/>
                </a:ext>
              </a:extLst>
            </p:cNvPr>
            <p:cNvSpPr txBox="1"/>
            <p:nvPr/>
          </p:nvSpPr>
          <p:spPr>
            <a:xfrm>
              <a:off x="6428123" y="6064434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11E0C09-E901-534E-AB1F-82099403B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514" y="727562"/>
            <a:ext cx="4439411" cy="44394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B97974-3DA9-B942-A17B-54B94FE28B35}"/>
              </a:ext>
            </a:extLst>
          </p:cNvPr>
          <p:cNvSpPr txBox="1"/>
          <p:nvPr/>
        </p:nvSpPr>
        <p:spPr>
          <a:xfrm>
            <a:off x="7501039" y="4892478"/>
            <a:ext cx="422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different size don’t bind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same cell bind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dorsal cells →  short time scale 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Large ventral cells → long time scale SR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0477F-2F4D-0640-A83D-8DE81F0A3B9E}"/>
              </a:ext>
            </a:extLst>
          </p:cNvPr>
          <p:cNvSpPr txBox="1"/>
          <p:nvPr/>
        </p:nvSpPr>
        <p:spPr>
          <a:xfrm>
            <a:off x="7680176" y="4115878"/>
            <a:ext cx="238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learned SR matrix</a:t>
            </a:r>
          </a:p>
        </p:txBody>
      </p:sp>
    </p:spTree>
    <p:extLst>
      <p:ext uri="{BB962C8B-B14F-4D97-AF65-F5344CB8AC3E}">
        <p14:creationId xmlns:p14="http://schemas.microsoft.com/office/powerpoint/2010/main" val="261557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4DA0-F3C7-864E-9D92-2BDCBCF5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fixed the loop issue for STDP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9A0B10-EC0C-9C43-B389-4989F6423CA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07668" y="1185234"/>
            <a:ext cx="5976664" cy="5976664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3EA867-F6C7-FF4E-B5E8-A3D3CE8EC040}"/>
              </a:ext>
            </a:extLst>
          </p:cNvPr>
          <p:cNvCxnSpPr/>
          <p:nvPr/>
        </p:nvCxnSpPr>
        <p:spPr>
          <a:xfrm flipH="1">
            <a:off x="7680176" y="1484883"/>
            <a:ext cx="720080" cy="57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BCE29-6C94-8E4E-A10A-9CB97D6FA624}"/>
              </a:ext>
            </a:extLst>
          </p:cNvPr>
          <p:cNvSpPr txBox="1"/>
          <p:nvPr/>
        </p:nvSpPr>
        <p:spPr>
          <a:xfrm>
            <a:off x="1417320" y="-203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2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817B3-59D2-8A4D-9F86-286F42FF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Multiscale SRs reveals distance information unavailable in single scale SR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E31D8-FF97-BB47-949F-46FF00400086}"/>
              </a:ext>
            </a:extLst>
          </p:cNvPr>
          <p:cNvGrpSpPr/>
          <p:nvPr/>
        </p:nvGrpSpPr>
        <p:grpSpPr>
          <a:xfrm>
            <a:off x="142528" y="1176220"/>
            <a:ext cx="5402560" cy="5450170"/>
            <a:chOff x="142528" y="1176220"/>
            <a:chExt cx="5402560" cy="5450170"/>
          </a:xfrm>
        </p:grpSpPr>
        <p:pic>
          <p:nvPicPr>
            <p:cNvPr id="7" name="Graphic 6" descr="Neighbourhood with solid fill">
              <a:extLst>
                <a:ext uri="{FF2B5EF4-FFF2-40B4-BE49-F238E27FC236}">
                  <a16:creationId xmlns:a16="http://schemas.microsoft.com/office/drawing/2014/main" id="{E708A11B-A210-844E-8402-BC262590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344" y="1272646"/>
              <a:ext cx="5353744" cy="53537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76FC8-2463-C44C-A434-35D1FDD731B0}"/>
                </a:ext>
              </a:extLst>
            </p:cNvPr>
            <p:cNvSpPr txBox="1"/>
            <p:nvPr/>
          </p:nvSpPr>
          <p:spPr>
            <a:xfrm>
              <a:off x="695400" y="2132856"/>
              <a:ext cx="15274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FD8D62"/>
                  </a:solidFill>
                </a:rPr>
                <a:t>Restaurant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269240-A94A-2147-94B6-EB07FC8ED9A4}"/>
                </a:ext>
              </a:extLst>
            </p:cNvPr>
            <p:cNvSpPr txBox="1"/>
            <p:nvPr/>
          </p:nvSpPr>
          <p:spPr>
            <a:xfrm>
              <a:off x="2495600" y="1268760"/>
              <a:ext cx="15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C3A4"/>
                  </a:solidFill>
                </a:rPr>
                <a:t>Restaurant</a:t>
              </a:r>
              <a:r>
                <a:rPr lang="en-GB" dirty="0">
                  <a:solidFill>
                    <a:srgbClr val="66C3A4"/>
                  </a:solidFill>
                </a:rPr>
                <a:t> 2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ADECC4-712A-9C49-9A6F-731CFD99F454}"/>
                </a:ext>
              </a:extLst>
            </p:cNvPr>
            <p:cNvSpPr txBox="1"/>
            <p:nvPr/>
          </p:nvSpPr>
          <p:spPr>
            <a:xfrm>
              <a:off x="3863752" y="3861048"/>
              <a:ext cx="7511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Work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2423CE9-73BD-E743-B657-0816F39A346B}"/>
                </a:ext>
              </a:extLst>
            </p:cNvPr>
            <p:cNvSpPr/>
            <p:nvPr/>
          </p:nvSpPr>
          <p:spPr>
            <a:xfrm>
              <a:off x="1842868" y="4417255"/>
              <a:ext cx="745587" cy="1434905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19050"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858EF-A1C8-7E43-9FFE-D51DC17EAB0B}"/>
                </a:ext>
              </a:extLst>
            </p:cNvPr>
            <p:cNvSpPr/>
            <p:nvPr/>
          </p:nvSpPr>
          <p:spPr>
            <a:xfrm>
              <a:off x="1995268" y="2996952"/>
              <a:ext cx="2084508" cy="2929591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50800">
              <a:solidFill>
                <a:srgbClr val="66C3A4"/>
              </a:solidFill>
              <a:prstDash val="soli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1B549-3C10-1048-9F2C-18B585C2CCCF}"/>
                </a:ext>
              </a:extLst>
            </p:cNvPr>
            <p:cNvSpPr txBox="1"/>
            <p:nvPr/>
          </p:nvSpPr>
          <p:spPr>
            <a:xfrm rot="18585201">
              <a:off x="2720662" y="3402146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</a:rPr>
                <a:t>30 minutes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A79C0E-4F86-A04E-BC8A-A48D77F5637D}"/>
                </a:ext>
              </a:extLst>
            </p:cNvPr>
            <p:cNvSpPr txBox="1"/>
            <p:nvPr/>
          </p:nvSpPr>
          <p:spPr>
            <a:xfrm rot="18400072">
              <a:off x="1554767" y="4763456"/>
              <a:ext cx="1056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dirty="0">
                  <a:solidFill>
                    <a:srgbClr val="FD8D62"/>
                  </a:solidFill>
                </a:rPr>
                <a:t>10 minutes</a:t>
              </a:r>
            </a:p>
          </p:txBody>
        </p:sp>
        <p:pic>
          <p:nvPicPr>
            <p:cNvPr id="32" name="Graphic 31" descr="Thumbs up sign with solid fill">
              <a:extLst>
                <a:ext uri="{FF2B5EF4-FFF2-40B4-BE49-F238E27FC236}">
                  <a16:creationId xmlns:a16="http://schemas.microsoft.com/office/drawing/2014/main" id="{5CB51569-366E-5046-A51E-6D474D75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2473" y="1176220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Thumbs up sign with solid fill">
              <a:extLst>
                <a:ext uri="{FF2B5EF4-FFF2-40B4-BE49-F238E27FC236}">
                  <a16:creationId xmlns:a16="http://schemas.microsoft.com/office/drawing/2014/main" id="{837BD26B-5DD1-3246-9168-DA62B2DAE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42528" y="237976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FD584B-0E34-3E43-B38F-26A9AFD025FE}"/>
              </a:ext>
            </a:extLst>
          </p:cNvPr>
          <p:cNvGrpSpPr/>
          <p:nvPr/>
        </p:nvGrpSpPr>
        <p:grpSpPr>
          <a:xfrm>
            <a:off x="5591944" y="1926511"/>
            <a:ext cx="5688632" cy="1489715"/>
            <a:chOff x="5591944" y="1926511"/>
            <a:chExt cx="5688632" cy="14897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190BCB-1FBE-CE44-B709-9F7F51F60858}"/>
                </a:ext>
              </a:extLst>
            </p:cNvPr>
            <p:cNvGrpSpPr/>
            <p:nvPr/>
          </p:nvGrpSpPr>
          <p:grpSpPr>
            <a:xfrm>
              <a:off x="5591944" y="1926511"/>
              <a:ext cx="5688632" cy="422369"/>
              <a:chOff x="5303912" y="1926511"/>
              <a:chExt cx="5688632" cy="42236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458ECCC-A2DB-3449-B2DB-42C106269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9844" y="1929656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169828C-F29C-7949-A40C-0BF1FFC2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5378" y="1926511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11C758A-C8DF-5345-B713-5C0239FDA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4261" y="1996361"/>
                <a:ext cx="279400" cy="2667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CD429FD-21E0-AB4A-94F0-354BB422D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3912" y="1942480"/>
                <a:ext cx="2019685" cy="406400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1D3009-B669-7A4E-BFA0-2F341AA789B8}"/>
                </a:ext>
              </a:extLst>
            </p:cNvPr>
            <p:cNvSpPr txBox="1"/>
            <p:nvPr/>
          </p:nvSpPr>
          <p:spPr>
            <a:xfrm>
              <a:off x="6970444" y="2492896"/>
              <a:ext cx="25092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Ambiguous whether: 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preferred over R1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closer than R1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22571A-0010-EB40-9F31-6297C1714140}"/>
              </a:ext>
            </a:extLst>
          </p:cNvPr>
          <p:cNvGrpSpPr/>
          <p:nvPr/>
        </p:nvGrpSpPr>
        <p:grpSpPr>
          <a:xfrm>
            <a:off x="5609952" y="4077072"/>
            <a:ext cx="5718572" cy="1358750"/>
            <a:chOff x="5609952" y="4077072"/>
            <a:chExt cx="5718572" cy="135875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8A8AA5-06E6-1642-9FFB-9026B59A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3410" y="4119409"/>
              <a:ext cx="1282700" cy="406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CAB1F6-FF10-DE41-A11B-DCDB92B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45824" y="4152386"/>
              <a:ext cx="1282700" cy="406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D00E26-5472-DF45-B9CA-4F6DFF95F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8899" y="4242421"/>
              <a:ext cx="279400" cy="266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EB6128A-DA66-5148-A309-4F0C93E6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9952" y="4077072"/>
              <a:ext cx="1854200" cy="4191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00A2B7F-9182-BF41-8591-1F06016D45F0}"/>
                </a:ext>
              </a:extLst>
            </p:cNvPr>
            <p:cNvSpPr txBox="1"/>
            <p:nvPr/>
          </p:nvSpPr>
          <p:spPr>
            <a:xfrm>
              <a:off x="6070666" y="4789491"/>
              <a:ext cx="5096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With both 5min and 60min SRs, there is no ambiguity: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R2 </a:t>
              </a:r>
              <a:r>
                <a:rPr lang="en-GB" i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must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be further away than R1, but preferred.</a:t>
              </a:r>
              <a:endParaRPr lang="en-GB" i="1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2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601C-E89D-D24E-8676-17FE1B1D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Topographical organization matters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014003-DD35-D943-A1F3-93C349771294}"/>
              </a:ext>
            </a:extLst>
          </p:cNvPr>
          <p:cNvGrpSpPr/>
          <p:nvPr/>
        </p:nvGrpSpPr>
        <p:grpSpPr>
          <a:xfrm>
            <a:off x="1400408" y="1700808"/>
            <a:ext cx="2103304" cy="1825988"/>
            <a:chOff x="5375921" y="1747028"/>
            <a:chExt cx="2103304" cy="18259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22337-3A0D-854A-9D4B-112C75188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52517" t="61325" r="24549" b="16325"/>
            <a:stretch/>
          </p:blipFill>
          <p:spPr>
            <a:xfrm>
              <a:off x="6461064" y="1747028"/>
              <a:ext cx="1018161" cy="9922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BFAC43-5864-BD47-B03E-3EB5E8A41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30190" t="38298" r="46876" b="39352"/>
            <a:stretch/>
          </p:blipFill>
          <p:spPr>
            <a:xfrm>
              <a:off x="5951984" y="2060848"/>
              <a:ext cx="1018161" cy="9922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873455-F38E-B24F-ABC9-C1BF6905E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7399" t="15945" r="69667" b="61705"/>
            <a:stretch/>
          </p:blipFill>
          <p:spPr>
            <a:xfrm>
              <a:off x="5586919" y="2425429"/>
              <a:ext cx="1018161" cy="99222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D32603-396C-0149-A909-6CA8F89759C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5375921" y="2243139"/>
              <a:ext cx="2103304" cy="1329877"/>
            </a:xfrm>
            <a:prstGeom prst="straightConnector1">
              <a:avLst/>
            </a:prstGeom>
            <a:ln w="38100">
              <a:gradFill>
                <a:gsLst>
                  <a:gs pos="0">
                    <a:srgbClr val="66C3A4">
                      <a:alpha val="0"/>
                    </a:srgbClr>
                  </a:gs>
                  <a:gs pos="100000">
                    <a:srgbClr val="66C3A4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021DA2-D138-054E-AA0A-D4D5B7EB89BE}"/>
              </a:ext>
            </a:extLst>
          </p:cNvPr>
          <p:cNvGrpSpPr/>
          <p:nvPr/>
        </p:nvGrpSpPr>
        <p:grpSpPr>
          <a:xfrm>
            <a:off x="5231904" y="1553792"/>
            <a:ext cx="4414046" cy="1875208"/>
            <a:chOff x="7056120" y="2834640"/>
            <a:chExt cx="4414046" cy="187520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B4E71A-7C37-D647-8B07-1C20AD785160}"/>
                </a:ext>
              </a:extLst>
            </p:cNvPr>
            <p:cNvCxnSpPr>
              <a:cxnSpLocks/>
            </p:cNvCxnSpPr>
            <p:nvPr/>
          </p:nvCxnSpPr>
          <p:spPr>
            <a:xfrm>
              <a:off x="7263200" y="4504645"/>
              <a:ext cx="3862000" cy="21635"/>
            </a:xfrm>
            <a:prstGeom prst="straightConnector1">
              <a:avLst/>
            </a:prstGeom>
            <a:ln w="381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9A1F2D-672E-CF41-A7E8-BC5F309A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600" y="3325936"/>
              <a:ext cx="0" cy="1331109"/>
            </a:xfrm>
            <a:prstGeom prst="straightConnector1">
              <a:avLst/>
            </a:prstGeom>
            <a:ln w="38100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ABEB1E-3118-4349-A719-1FA1210F8A66}"/>
                </a:ext>
              </a:extLst>
            </p:cNvPr>
            <p:cNvSpPr txBox="1"/>
            <p:nvPr/>
          </p:nvSpPr>
          <p:spPr>
            <a:xfrm>
              <a:off x="7056120" y="283464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GB" baseline="-25000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ij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6F492C-BD23-7841-9B2A-B8984924485C}"/>
                </a:ext>
              </a:extLst>
            </p:cNvPr>
            <p:cNvSpPr txBox="1"/>
            <p:nvPr/>
          </p:nvSpPr>
          <p:spPr>
            <a:xfrm>
              <a:off x="11125200" y="4186628"/>
              <a:ext cx="344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l-GR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γ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0C8D0F-D21F-1841-A45E-601EFCC810E0}"/>
                </a:ext>
              </a:extLst>
            </p:cNvPr>
            <p:cNvSpPr/>
            <p:nvPr/>
          </p:nvSpPr>
          <p:spPr>
            <a:xfrm>
              <a:off x="7437120" y="3577401"/>
              <a:ext cx="3581400" cy="948386"/>
            </a:xfrm>
            <a:custGeom>
              <a:avLst/>
              <a:gdLst>
                <a:gd name="connsiteX0" fmla="*/ 0 w 3581400"/>
                <a:gd name="connsiteY0" fmla="*/ 903159 h 948386"/>
                <a:gd name="connsiteX1" fmla="*/ 274320 w 3581400"/>
                <a:gd name="connsiteY1" fmla="*/ 933639 h 948386"/>
                <a:gd name="connsiteX2" fmla="*/ 457200 w 3581400"/>
                <a:gd name="connsiteY2" fmla="*/ 933639 h 948386"/>
                <a:gd name="connsiteX3" fmla="*/ 685800 w 3581400"/>
                <a:gd name="connsiteY3" fmla="*/ 750759 h 948386"/>
                <a:gd name="connsiteX4" fmla="*/ 868680 w 3581400"/>
                <a:gd name="connsiteY4" fmla="*/ 202119 h 948386"/>
                <a:gd name="connsiteX5" fmla="*/ 1295400 w 3581400"/>
                <a:gd name="connsiteY5" fmla="*/ 3999 h 948386"/>
                <a:gd name="connsiteX6" fmla="*/ 1691640 w 3581400"/>
                <a:gd name="connsiteY6" fmla="*/ 354519 h 948386"/>
                <a:gd name="connsiteX7" fmla="*/ 2514600 w 3581400"/>
                <a:gd name="connsiteY7" fmla="*/ 705039 h 948386"/>
                <a:gd name="connsiteX8" fmla="*/ 3581400 w 3581400"/>
                <a:gd name="connsiteY8" fmla="*/ 872679 h 94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1400" h="948386">
                  <a:moveTo>
                    <a:pt x="0" y="903159"/>
                  </a:moveTo>
                  <a:cubicBezTo>
                    <a:pt x="99060" y="915859"/>
                    <a:pt x="198120" y="928559"/>
                    <a:pt x="274320" y="933639"/>
                  </a:cubicBezTo>
                  <a:cubicBezTo>
                    <a:pt x="350520" y="938719"/>
                    <a:pt x="388620" y="964119"/>
                    <a:pt x="457200" y="933639"/>
                  </a:cubicBezTo>
                  <a:cubicBezTo>
                    <a:pt x="525780" y="903159"/>
                    <a:pt x="617220" y="872679"/>
                    <a:pt x="685800" y="750759"/>
                  </a:cubicBezTo>
                  <a:cubicBezTo>
                    <a:pt x="754380" y="628839"/>
                    <a:pt x="767080" y="326579"/>
                    <a:pt x="868680" y="202119"/>
                  </a:cubicBezTo>
                  <a:cubicBezTo>
                    <a:pt x="970280" y="77659"/>
                    <a:pt x="1158240" y="-21401"/>
                    <a:pt x="1295400" y="3999"/>
                  </a:cubicBezTo>
                  <a:cubicBezTo>
                    <a:pt x="1432560" y="29399"/>
                    <a:pt x="1488440" y="237679"/>
                    <a:pt x="1691640" y="354519"/>
                  </a:cubicBezTo>
                  <a:cubicBezTo>
                    <a:pt x="1894840" y="471359"/>
                    <a:pt x="2199640" y="618679"/>
                    <a:pt x="2514600" y="705039"/>
                  </a:cubicBezTo>
                  <a:cubicBezTo>
                    <a:pt x="2829560" y="791399"/>
                    <a:pt x="3205480" y="832039"/>
                    <a:pt x="3581400" y="87267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7F6C097-4199-5944-BDB0-8242113647E4}"/>
              </a:ext>
            </a:extLst>
          </p:cNvPr>
          <p:cNvSpPr txBox="1"/>
          <p:nvPr/>
        </p:nvSpPr>
        <p:spPr>
          <a:xfrm>
            <a:off x="263352" y="4127903"/>
            <a:ext cx="11369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Momennejad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et al. (2018) show it’s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infact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gradient of the SR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wrt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gamma which can be used to extract information about distance between states and future trajectories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information can be ‘read out’ in a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neurally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plausible way (I have read it that deeply yet)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Point is: It’s not enough just to store several timescale SRs, they must be arranged topographically, e.g. along dorsal-ventral axis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Bonus: It could be the theta wave sweeping down the HPC which read’s out these gradients. </a:t>
            </a:r>
          </a:p>
        </p:txBody>
      </p:sp>
    </p:spTree>
    <p:extLst>
      <p:ext uri="{BB962C8B-B14F-4D97-AF65-F5344CB8AC3E}">
        <p14:creationId xmlns:p14="http://schemas.microsoft.com/office/powerpoint/2010/main" val="1024700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D6A6-29DF-3540-8D06-2255290C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8E83-6DB4-8842-A107-E48E9A5852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347258"/>
            <a:ext cx="12072664" cy="551074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multiscale could be stored in HPC. 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this pops out naturally from our STDP learning rule </a:t>
            </a:r>
          </a:p>
          <a:p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state it is possible gradient of PC size corresponds to gradient of time horizon (no justification)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We formalize this relationship in STDP setting (tau ~ place field) 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 gradient readout built onto conveniently existing PC size axis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Our ‘binding model’ would result in continuum of PC sizes to minimize binding energy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416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25F92-CA4E-1945-A14C-8594EDC2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2" y="4477174"/>
            <a:ext cx="5832648" cy="2384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B6FB1-0455-AF41-BD42-A97F73EA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Truncation emphasizes place cell behavioural biasing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0E554-4E4B-BB47-A5F6-5BEA192626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4189" y="1268760"/>
            <a:ext cx="5358595" cy="338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04489-B908-9443-9EF1-7C518A4A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268760"/>
            <a:ext cx="5210783" cy="3278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E9122-32CF-3248-995B-BEE16461E9DD}"/>
              </a:ext>
            </a:extLst>
          </p:cNvPr>
          <p:cNvSpPr txBox="1"/>
          <p:nvPr/>
        </p:nvSpPr>
        <p:spPr>
          <a:xfrm>
            <a:off x="911424" y="1109177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1.13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97CED-3EE3-4A4E-97E6-03772AF39CFA}"/>
              </a:ext>
            </a:extLst>
          </p:cNvPr>
          <p:cNvSpPr txBox="1"/>
          <p:nvPr/>
        </p:nvSpPr>
        <p:spPr>
          <a:xfrm>
            <a:off x="6645859" y="1084094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2.14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E8D937-5092-8A42-887D-AD7C92721C1C}"/>
              </a:ext>
            </a:extLst>
          </p:cNvPr>
          <p:cNvCxnSpPr/>
          <p:nvPr/>
        </p:nvCxnSpPr>
        <p:spPr>
          <a:xfrm>
            <a:off x="8513587" y="2079258"/>
            <a:ext cx="792088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67B504-CEA9-4748-95BD-32DEC84DD8AD}"/>
              </a:ext>
            </a:extLst>
          </p:cNvPr>
          <p:cNvCxnSpPr>
            <a:cxnSpLocks/>
          </p:cNvCxnSpPr>
          <p:nvPr/>
        </p:nvCxnSpPr>
        <p:spPr>
          <a:xfrm>
            <a:off x="8735748" y="2134514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4A380-6347-8542-A180-6F9819B9B193}"/>
              </a:ext>
            </a:extLst>
          </p:cNvPr>
          <p:cNvCxnSpPr>
            <a:cxnSpLocks/>
          </p:cNvCxnSpPr>
          <p:nvPr/>
        </p:nvCxnSpPr>
        <p:spPr>
          <a:xfrm>
            <a:off x="2932735" y="2204864"/>
            <a:ext cx="426961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C4FD5-1D2B-8F47-BBED-3FC6DE9A78C5}"/>
              </a:ext>
            </a:extLst>
          </p:cNvPr>
          <p:cNvCxnSpPr>
            <a:cxnSpLocks/>
          </p:cNvCxnSpPr>
          <p:nvPr/>
        </p:nvCxnSpPr>
        <p:spPr>
          <a:xfrm>
            <a:off x="2966195" y="3068960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B9F0-68EB-5049-89F0-8A91DA7553E3}"/>
              </a:ext>
            </a:extLst>
          </p:cNvPr>
          <p:cNvSpPr txBox="1"/>
          <p:nvPr/>
        </p:nvSpPr>
        <p:spPr>
          <a:xfrm>
            <a:off x="6571005" y="4983248"/>
            <a:ext cx="517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might consider using global threshold (e.g. 0.8Hz) rather than cell-specific threshold (0.8*cell max) as in Wills paper </a:t>
            </a:r>
          </a:p>
        </p:txBody>
      </p:sp>
    </p:spTree>
    <p:extLst>
      <p:ext uri="{BB962C8B-B14F-4D97-AF65-F5344CB8AC3E}">
        <p14:creationId xmlns:p14="http://schemas.microsoft.com/office/powerpoint/2010/main" val="32994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E03A-E53D-D04C-8E74-C5BCC683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1 and 2 (first draft):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BBFF8-633F-6F43-BF9A-224D6C42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90" y="1240761"/>
            <a:ext cx="4969602" cy="3731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61023-6A32-BE49-937C-098C75D3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240761"/>
            <a:ext cx="3672408" cy="4145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90EDA-5DE4-5348-B56E-C30EAD2C8B78}"/>
              </a:ext>
            </a:extLst>
          </p:cNvPr>
          <p:cNvSpPr txBox="1"/>
          <p:nvPr/>
        </p:nvSpPr>
        <p:spPr>
          <a:xfrm>
            <a:off x="339086" y="1233266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1.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AF424-15C0-B74D-9751-C3406AB06A2D}"/>
              </a:ext>
            </a:extLst>
          </p:cNvPr>
          <p:cNvSpPr txBox="1"/>
          <p:nvPr/>
        </p:nvSpPr>
        <p:spPr>
          <a:xfrm>
            <a:off x="767408" y="5410193"/>
            <a:ext cx="3020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1. STDP model and intuition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and raster plot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Theta precession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weight updates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d) Schematic binding strengths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e) Schematic SR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A8C22-3511-9B42-ABDF-96D1C141F150}"/>
              </a:ext>
            </a:extLst>
          </p:cNvPr>
          <p:cNvSpPr txBox="1"/>
          <p:nvPr/>
        </p:nvSpPr>
        <p:spPr>
          <a:xfrm>
            <a:off x="6444392" y="5157192"/>
            <a:ext cx="302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2. STDP approximates SR matrix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1D maze (closed)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1D loop (open)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2D 2-rooms, linking doorway</a:t>
            </a:r>
          </a:p>
        </p:txBody>
      </p:sp>
    </p:spTree>
    <p:extLst>
      <p:ext uri="{BB962C8B-B14F-4D97-AF65-F5344CB8AC3E}">
        <p14:creationId xmlns:p14="http://schemas.microsoft.com/office/powerpoint/2010/main" val="453961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19F3-4773-F148-8BD2-0BDB1032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3 and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8A06C-A058-0749-9736-73F81802C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052736"/>
            <a:ext cx="2692796" cy="50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38B86-B0CB-0F48-A311-4C849265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272646"/>
            <a:ext cx="4851565" cy="3219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00FB2-D710-FE42-8145-A42E71C6C214}"/>
              </a:ext>
            </a:extLst>
          </p:cNvPr>
          <p:cNvSpPr txBox="1"/>
          <p:nvPr/>
        </p:nvSpPr>
        <p:spPr>
          <a:xfrm>
            <a:off x="636907" y="4736041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3. Multiscale SR down dorsal-ventral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width maps onto SR timescale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Larger place cells down HPC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matrix only binds cells of similar size, decomposing SR matrix into a continuum of timescales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79340-DB63-D34A-B588-277A507C30A2}"/>
              </a:ext>
            </a:extLst>
          </p:cNvPr>
          <p:cNvSpPr txBox="1"/>
          <p:nvPr/>
        </p:nvSpPr>
        <p:spPr>
          <a:xfrm>
            <a:off x="9940924" y="1052736"/>
            <a:ext cx="20597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4. Place cells show expected properties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Skewing against behavioural motion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Elongating along walls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Spreading through doorways</a:t>
            </a:r>
          </a:p>
        </p:txBody>
      </p:sp>
    </p:spTree>
    <p:extLst>
      <p:ext uri="{BB962C8B-B14F-4D97-AF65-F5344CB8AC3E}">
        <p14:creationId xmlns:p14="http://schemas.microsoft.com/office/powerpoint/2010/main" val="3416405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2BE6E-E097-274C-B3D7-0DBCF9E3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92696"/>
            <a:ext cx="4547686" cy="6092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3F245-D097-494A-A78F-78E82E05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692696"/>
            <a:ext cx="4547687" cy="60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85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2D4C-6EBA-FE46-8F90-E7B55E65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 1 draft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B0FF8-BCD1-FF40-B5DD-4A21D04A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72" y="1435466"/>
            <a:ext cx="8150944" cy="49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32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DBFD-0DFA-6446-8523-9CD12BC8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1D:    STDP          vs       </a:t>
            </a:r>
            <a:r>
              <a:rPr lang="en-GB" dirty="0" err="1"/>
              <a:t>TD</a:t>
            </a:r>
            <a:r>
              <a:rPr lang="en-GB" baseline="-25000" dirty="0" err="1"/>
              <a:t>onehot</a:t>
            </a:r>
            <a:r>
              <a:rPr lang="en-GB" dirty="0"/>
              <a:t>        vs      </a:t>
            </a:r>
            <a:r>
              <a:rPr lang="en-GB" dirty="0" err="1"/>
              <a:t>TD</a:t>
            </a:r>
            <a:r>
              <a:rPr lang="en-GB" baseline="-25000" dirty="0" err="1"/>
              <a:t>gaussian</a:t>
            </a:r>
            <a:r>
              <a:rPr lang="en-GB" baseline="-25000" dirty="0"/>
              <a:t>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C1F89-0ECA-1942-BAA3-1065E7E3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1988840"/>
            <a:ext cx="3600400" cy="36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E8302-F62D-C14F-BB97-827498F3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988840"/>
            <a:ext cx="3600400" cy="36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88018E-F3E5-D241-8BFF-7B804ED39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310" y="1988840"/>
            <a:ext cx="3600400" cy="360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DFCADE-3B34-5D48-97C3-1D6D889EC6C8}"/>
              </a:ext>
            </a:extLst>
          </p:cNvPr>
          <p:cNvSpPr txBox="1"/>
          <p:nvPr/>
        </p:nvSpPr>
        <p:spPr>
          <a:xfrm>
            <a:off x="8544272" y="2050799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size = 20cm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DD03A5-A233-F947-BD3A-4AE1E0804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816" y="527260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D59939-5418-9C49-AD53-77E643333848}"/>
              </a:ext>
            </a:extLst>
          </p:cNvPr>
          <p:cNvSpPr txBox="1"/>
          <p:nvPr/>
        </p:nvSpPr>
        <p:spPr>
          <a:xfrm>
            <a:off x="9042463" y="521990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size = 40cm 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839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2D4C-6EBA-FE46-8F90-E7B55E65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A2D37-CB5A-AD49-B036-87F1193C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72646"/>
            <a:ext cx="2361456" cy="1180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B4A58-496B-CA4E-A7C6-649FCF6E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1" y="3148521"/>
            <a:ext cx="4815997" cy="240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B06787-6C63-B344-9AA1-804C79C235E1}"/>
              </a:ext>
            </a:extLst>
          </p:cNvPr>
          <p:cNvSpPr txBox="1"/>
          <p:nvPr/>
        </p:nvSpPr>
        <p:spPr>
          <a:xfrm>
            <a:off x="1603332" y="2880986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Radial ‘ordering’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CC7B8D-BF3E-1248-9E47-3C2D904B6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763804"/>
            <a:ext cx="6094196" cy="6094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972C0E-687A-024D-B760-D82DE027FFD9}"/>
              </a:ext>
            </a:extLst>
          </p:cNvPr>
          <p:cNvSpPr txBox="1"/>
          <p:nvPr/>
        </p:nvSpPr>
        <p:spPr>
          <a:xfrm>
            <a:off x="5951984" y="130901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TD-SR</a:t>
            </a:r>
          </a:p>
        </p:txBody>
      </p:sp>
    </p:spTree>
    <p:extLst>
      <p:ext uri="{BB962C8B-B14F-4D97-AF65-F5344CB8AC3E}">
        <p14:creationId xmlns:p14="http://schemas.microsoft.com/office/powerpoint/2010/main" val="1815393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9D86-3CF2-F842-B8D6-4E807DB0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Semi-analytic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F532B-039D-CC4A-9889-342DD72E6DFD}"/>
              </a:ext>
            </a:extLst>
          </p:cNvPr>
          <p:cNvSpPr txBox="1"/>
          <p:nvPr/>
        </p:nvSpPr>
        <p:spPr>
          <a:xfrm>
            <a:off x="119336" y="1124744"/>
            <a:ext cx="928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Consider two basis sets of neurons, alpha (e.g.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and beta (e.g. gaussian features)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CFD5A8-1172-FA41-AAEC-21939949324A}"/>
              </a:ext>
            </a:extLst>
          </p:cNvPr>
          <p:cNvGrpSpPr/>
          <p:nvPr/>
        </p:nvGrpSpPr>
        <p:grpSpPr>
          <a:xfrm>
            <a:off x="1356059" y="1513017"/>
            <a:ext cx="3390900" cy="801380"/>
            <a:chOff x="4289276" y="1484784"/>
            <a:chExt cx="3390900" cy="8013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C2237D-A25D-574F-8ADC-5FEA69D58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9276" y="1484784"/>
              <a:ext cx="3390900" cy="533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FDD46-C134-C743-8B18-6CD33870C905}"/>
                </a:ext>
              </a:extLst>
            </p:cNvPr>
            <p:cNvSpPr txBox="1"/>
            <p:nvPr/>
          </p:nvSpPr>
          <p:spPr>
            <a:xfrm>
              <a:off x="4511599" y="1916832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β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D8E9AF-1C48-6945-8F3E-06DF7EA609EA}"/>
                </a:ext>
              </a:extLst>
            </p:cNvPr>
            <p:cNvSpPr txBox="1"/>
            <p:nvPr/>
          </p:nvSpPr>
          <p:spPr>
            <a:xfrm>
              <a:off x="5663952" y="1916832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β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x 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α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92B363-30B8-2F43-8D05-3A673D8CD754}"/>
                </a:ext>
              </a:extLst>
            </p:cNvPr>
            <p:cNvSpPr txBox="1"/>
            <p:nvPr/>
          </p:nvSpPr>
          <p:spPr>
            <a:xfrm>
              <a:off x="6759214" y="1916832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α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7768BB-0F3B-0846-B4A7-4F1D03E1D9B6}"/>
              </a:ext>
            </a:extLst>
          </p:cNvPr>
          <p:cNvSpPr txBox="1"/>
          <p:nvPr/>
        </p:nvSpPr>
        <p:spPr>
          <a:xfrm>
            <a:off x="119336" y="2347530"/>
            <a:ext cx="928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 is the matrix which converts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firing rates to feature cell firing rates.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By virtue of alpha being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U is easy to define (it’s just the beta firing rates at all the one hot centres)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148C30-A1B1-A749-8E46-54C233497B84}"/>
              </a:ext>
            </a:extLst>
          </p:cNvPr>
          <p:cNvGrpSpPr/>
          <p:nvPr/>
        </p:nvGrpSpPr>
        <p:grpSpPr>
          <a:xfrm>
            <a:off x="2675620" y="3416730"/>
            <a:ext cx="4176464" cy="1749892"/>
            <a:chOff x="1775520" y="3758722"/>
            <a:chExt cx="4176464" cy="17498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E2E53D-F3EA-A342-9505-A0389799F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549" y="3758722"/>
              <a:ext cx="1816100" cy="923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D38883-CA06-9945-963A-EB3E0E685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1713" y="3758722"/>
              <a:ext cx="470271" cy="17498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DFFAC0-B70A-A949-A9FE-F8083533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5520" y="3758722"/>
              <a:ext cx="470271" cy="9233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37C32D-585F-C341-9ECE-78201279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3752" y="4006974"/>
              <a:ext cx="243210" cy="29185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1CE5DC-F5CE-0B47-8101-20288D63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3792" y="4013923"/>
              <a:ext cx="236261" cy="28490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52D6D5-C57A-AB43-8B1F-B2BDFA2D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3832" y="4013923"/>
              <a:ext cx="243210" cy="2849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D55E91-7D09-874A-B97A-586BA83D7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3872" y="4013923"/>
              <a:ext cx="243210" cy="2918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90C365-C7C7-5A46-B599-2E93FC1B3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60" y="3861048"/>
              <a:ext cx="101600" cy="1651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6D3A97-4298-CB45-AD5B-B8DE15C45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60" y="4149080"/>
              <a:ext cx="101600" cy="1651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CC784B4-1C44-3F49-9486-8EF5CC066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60" y="5013176"/>
              <a:ext cx="101600" cy="1651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008F8E9-4F59-604E-8B24-624DF08D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59760" y="4566394"/>
              <a:ext cx="76200" cy="1587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677307-273B-4E43-9A1C-E1B3C5AA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47528" y="4124314"/>
              <a:ext cx="352973" cy="14974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4CC2F97-F57E-D247-AF59-1659674F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11624" y="4149080"/>
              <a:ext cx="304800" cy="1270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8933EA-4431-FA49-9CAD-526F707DD6B9}"/>
              </a:ext>
            </a:extLst>
          </p:cNvPr>
          <p:cNvGrpSpPr/>
          <p:nvPr/>
        </p:nvGrpSpPr>
        <p:grpSpPr>
          <a:xfrm>
            <a:off x="7392144" y="3298191"/>
            <a:ext cx="4585222" cy="160522"/>
            <a:chOff x="4655840" y="2276872"/>
            <a:chExt cx="6840760" cy="23948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395D836-32C4-6B4D-B19B-277C803F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516357"/>
              <a:ext cx="6840760" cy="0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B14FA8-AB18-994F-BD34-A1145C6BAF32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276872"/>
              <a:ext cx="6840760" cy="0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9EE2051-7A44-1444-8920-8158A9649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840" y="2276873"/>
              <a:ext cx="0" cy="239484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CAE8C3-B89D-F64E-AB85-D6B996326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6600" y="2276872"/>
              <a:ext cx="0" cy="239484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Left Brace 33">
            <a:extLst>
              <a:ext uri="{FF2B5EF4-FFF2-40B4-BE49-F238E27FC236}">
                <a16:creationId xmlns:a16="http://schemas.microsoft.com/office/drawing/2014/main" id="{1421ACD3-39CA-7A45-8E20-94D84A6CA058}"/>
              </a:ext>
            </a:extLst>
          </p:cNvPr>
          <p:cNvSpPr/>
          <p:nvPr/>
        </p:nvSpPr>
        <p:spPr>
          <a:xfrm rot="16200000">
            <a:off x="7840344" y="3121357"/>
            <a:ext cx="219600" cy="11160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D128D24C-248D-A44B-965A-995768BA9F79}"/>
              </a:ext>
            </a:extLst>
          </p:cNvPr>
          <p:cNvSpPr/>
          <p:nvPr/>
        </p:nvSpPr>
        <p:spPr>
          <a:xfrm rot="16200000">
            <a:off x="8992472" y="3121240"/>
            <a:ext cx="219600" cy="11160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94C7F1D-6F75-314D-B80F-F095AA558228}"/>
              </a:ext>
            </a:extLst>
          </p:cNvPr>
          <p:cNvSpPr/>
          <p:nvPr/>
        </p:nvSpPr>
        <p:spPr>
          <a:xfrm rot="16200000">
            <a:off x="10152624" y="3121240"/>
            <a:ext cx="219600" cy="1116000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27470009-6842-B447-9C2A-52DA3AD5BF92}"/>
              </a:ext>
            </a:extLst>
          </p:cNvPr>
          <p:cNvSpPr/>
          <p:nvPr/>
        </p:nvSpPr>
        <p:spPr>
          <a:xfrm rot="16200000">
            <a:off x="11312776" y="3117173"/>
            <a:ext cx="219600" cy="11160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18BA59-5F97-2449-A2C7-FE8B0C8515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0433" y="3878395"/>
            <a:ext cx="315762" cy="2136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C41DF8-0050-DB48-B465-DDC23BC483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3131" y="3879979"/>
            <a:ext cx="339973" cy="22664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A03784D-48DB-854A-B1E1-AC460B70F4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44671" y="3872399"/>
            <a:ext cx="339382" cy="21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2B09DB-9647-3944-A9CA-FDC5600706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5620" y="3847996"/>
            <a:ext cx="367176" cy="24838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EA8F86A-200F-7340-A909-2CEAA641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807" y="5166622"/>
            <a:ext cx="470271" cy="92333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8FCAE2D-565E-F949-8C6A-7034BC291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728" y="5521240"/>
            <a:ext cx="243210" cy="28490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2296966-EEA8-3D45-9C97-3048473561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9815" y="5532214"/>
            <a:ext cx="352973" cy="14974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A6BAA4-73E1-9A47-85C5-DF4AA77E95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3911" y="5556980"/>
            <a:ext cx="304800" cy="127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BE7A89E-F19F-1E41-A372-A1601DCE6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5169966"/>
            <a:ext cx="470271" cy="923330"/>
          </a:xfrm>
          <a:prstGeom prst="rect">
            <a:avLst/>
          </a:prstGeom>
        </p:spPr>
      </p:pic>
      <p:pic>
        <p:nvPicPr>
          <p:cNvPr id="57" name="Content Placeholder 8">
            <a:extLst>
              <a:ext uri="{FF2B5EF4-FFF2-40B4-BE49-F238E27FC236}">
                <a16:creationId xmlns:a16="http://schemas.microsoft.com/office/drawing/2014/main" id="{19B1FAF2-5805-964C-92F9-81A472AC11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182377">
            <a:off x="10133821" y="3178233"/>
            <a:ext cx="158875" cy="397186"/>
          </a:xfrm>
          <a:prstGeom prst="rect">
            <a:avLst/>
          </a:prstGeom>
          <a:effectLst/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46491C5-7F45-7E46-8285-49CFCA5369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59081" y="1578169"/>
            <a:ext cx="3848100" cy="53340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26A75F-EDC6-7F4B-9E81-169E2DF90C3B}"/>
              </a:ext>
            </a:extLst>
          </p:cNvPr>
          <p:cNvCxnSpPr>
            <a:cxnSpLocks/>
          </p:cNvCxnSpPr>
          <p:nvPr/>
        </p:nvCxnSpPr>
        <p:spPr>
          <a:xfrm flipV="1">
            <a:off x="5139166" y="1844824"/>
            <a:ext cx="1460890" cy="45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6D46E86-55C4-E443-B7F9-676BD38BF588}"/>
              </a:ext>
            </a:extLst>
          </p:cNvPr>
          <p:cNvSpPr txBox="1"/>
          <p:nvPr/>
        </p:nvSpPr>
        <p:spPr>
          <a:xfrm>
            <a:off x="6852084" y="205620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x N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β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97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B9218E-9BAA-1043-8465-4B529AE7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772816"/>
            <a:ext cx="6429226" cy="716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BBFFD-82FB-3744-B101-F7C865FC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2688330"/>
            <a:ext cx="3960440" cy="728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1C2314-6D03-7E4E-A473-5A8D1C894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3789040"/>
            <a:ext cx="1835460" cy="332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15B136-2DF3-A647-A7F5-7E44F51BA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720" y="4494000"/>
            <a:ext cx="2222346" cy="332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473301-4982-E04D-8240-DBA80A860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5066054"/>
            <a:ext cx="3024336" cy="3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14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BEEA-3900-7545-8834-178DD330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Sigma = 0.1m (TD               vs.        semi-analytic)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6B3D5-52FF-6C41-B4B0-36B37391B38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248128" y="836712"/>
            <a:ext cx="3096345" cy="30963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076DD-FA47-2949-8B1D-AABA062D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42" y="836712"/>
            <a:ext cx="3096345" cy="3096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E6B1DA2-84A1-B34A-AEC8-4AAA18170704}"/>
              </a:ext>
            </a:extLst>
          </p:cNvPr>
          <p:cNvSpPr txBox="1">
            <a:spLocks/>
          </p:cNvSpPr>
          <p:nvPr/>
        </p:nvSpPr>
        <p:spPr>
          <a:xfrm>
            <a:off x="-588" y="3645024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Sigma = 0.5m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4979C-C71C-444E-B9F0-F7890A1A0830}"/>
              </a:ext>
            </a:extLst>
          </p:cNvPr>
          <p:cNvSpPr txBox="1"/>
          <p:nvPr/>
        </p:nvSpPr>
        <p:spPr>
          <a:xfrm>
            <a:off x="2855640" y="5157192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Wont converge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EE614F-4827-5C47-AB96-328DD0240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9" y="4005064"/>
            <a:ext cx="3096344" cy="3096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AB36A9-C121-884E-A867-ABD5181C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637" y="3889650"/>
            <a:ext cx="3096343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2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28521</TotalTime>
  <Words>3164</Words>
  <Application>Microsoft Macintosh PowerPoint</Application>
  <PresentationFormat>Widescreen</PresentationFormat>
  <Paragraphs>494</Paragraphs>
  <Slides>78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Avenir Book</vt:lpstr>
      <vt:lpstr>Calibri</vt:lpstr>
      <vt:lpstr>Menlo</vt:lpstr>
      <vt:lpstr>Times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  <vt:lpstr>Intuition for learning rule: </vt:lpstr>
      <vt:lpstr>Intuition for learning rule: </vt:lpstr>
      <vt:lpstr>Intuition for learning rule: </vt:lpstr>
      <vt:lpstr>PowerPoint Presentation</vt:lpstr>
      <vt:lpstr>In practice it’s hard to train on scattered place fields</vt:lpstr>
      <vt:lpstr>T-Maze</vt:lpstr>
      <vt:lpstr>Some back of the envelope calculations</vt:lpstr>
      <vt:lpstr>It may be ~ constant though</vt:lpstr>
      <vt:lpstr>Summaries from reading this week: </vt:lpstr>
      <vt:lpstr>Summaries from reading this week: </vt:lpstr>
      <vt:lpstr>Testing dorsal-ventral hypothesis SR scales </vt:lpstr>
      <vt:lpstr>I fixed the loop issue for STDP  </vt:lpstr>
      <vt:lpstr>Multiscale SRs reveals distance information unavailable in single scale SR</vt:lpstr>
      <vt:lpstr>Topographical organization matters </vt:lpstr>
      <vt:lpstr>Our contribution </vt:lpstr>
      <vt:lpstr>Truncation emphasizes place cell behavioural biasing</vt:lpstr>
      <vt:lpstr>Figures 1 and 2 (first draft): </vt:lpstr>
      <vt:lpstr>Figures 3 and 4</vt:lpstr>
      <vt:lpstr>PowerPoint Presentation</vt:lpstr>
      <vt:lpstr>Figure 1 draft</vt:lpstr>
      <vt:lpstr>1D:    STDP          vs       TDonehot        vs      TDgaussian features</vt:lpstr>
      <vt:lpstr>2D SR: </vt:lpstr>
      <vt:lpstr>Semi-analytic solution</vt:lpstr>
      <vt:lpstr>PowerPoint Presentation</vt:lpstr>
      <vt:lpstr>Sigma = 0.1m (TD               vs.        semi-analytic)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258</cp:revision>
  <dcterms:created xsi:type="dcterms:W3CDTF">2021-04-13T14:31:56Z</dcterms:created>
  <dcterms:modified xsi:type="dcterms:W3CDTF">2021-07-23T15:00:44Z</dcterms:modified>
</cp:coreProperties>
</file>